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7" r:id="rId2"/>
    <p:sldId id="339" r:id="rId3"/>
    <p:sldId id="296" r:id="rId4"/>
    <p:sldId id="301" r:id="rId5"/>
    <p:sldId id="328" r:id="rId6"/>
    <p:sldId id="298" r:id="rId7"/>
    <p:sldId id="334" r:id="rId8"/>
    <p:sldId id="335" r:id="rId9"/>
    <p:sldId id="336" r:id="rId10"/>
    <p:sldId id="337" r:id="rId11"/>
    <p:sldId id="300" r:id="rId12"/>
    <p:sldId id="302" r:id="rId13"/>
    <p:sldId id="331" r:id="rId14"/>
    <p:sldId id="303" r:id="rId15"/>
    <p:sldId id="304" r:id="rId16"/>
    <p:sldId id="305" r:id="rId17"/>
    <p:sldId id="321" r:id="rId18"/>
    <p:sldId id="317" r:id="rId19"/>
    <p:sldId id="322" r:id="rId20"/>
    <p:sldId id="323" r:id="rId21"/>
    <p:sldId id="324" r:id="rId22"/>
    <p:sldId id="325" r:id="rId23"/>
    <p:sldId id="326" r:id="rId24"/>
    <p:sldId id="312" r:id="rId25"/>
    <p:sldId id="313" r:id="rId26"/>
    <p:sldId id="314" r:id="rId27"/>
    <p:sldId id="315" r:id="rId28"/>
    <p:sldId id="338" r:id="rId29"/>
    <p:sldId id="295" r:id="rId30"/>
    <p:sldId id="310" r:id="rId31"/>
    <p:sldId id="311" r:id="rId32"/>
  </p:sldIdLst>
  <p:sldSz cx="9144000" cy="5715000" type="screen16x1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45" d="100"/>
          <a:sy n="145" d="100"/>
        </p:scale>
        <p:origin x="1224" y="1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30/04/2019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Teleskopord</a:t>
            </a:r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7135C-A157-4879-904D-7BBB3DD6E81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OC</a:t>
            </a:r>
            <a:r>
              <a:rPr lang="da-DK" baseline="0" dirty="0"/>
              <a:t> (Overenskomstansattes central organisation). CO I (Statstjenestemændenes centralorganisation I)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39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Sverige:</a:t>
            </a:r>
            <a:r>
              <a:rPr lang="da-DK" baseline="0" dirty="0"/>
              <a:t> </a:t>
            </a:r>
            <a:r>
              <a:rPr lang="da-DK" baseline="0" dirty="0" err="1"/>
              <a:t>Nominellt</a:t>
            </a:r>
            <a:r>
              <a:rPr lang="da-DK" baseline="0" dirty="0"/>
              <a:t> </a:t>
            </a:r>
            <a:r>
              <a:rPr lang="da-DK" baseline="0" dirty="0" err="1"/>
              <a:t>självständiga</a:t>
            </a:r>
            <a:r>
              <a:rPr lang="da-DK" baseline="0" dirty="0"/>
              <a:t> </a:t>
            </a:r>
            <a:r>
              <a:rPr lang="da-DK" baseline="0" dirty="0" err="1"/>
              <a:t>myndigheter</a:t>
            </a:r>
            <a:r>
              <a:rPr lang="da-DK" baseline="0" dirty="0"/>
              <a:t> – ikke ministerstyre men regeringsstyre. Giver en anderledes forvaltningstradition. Regler for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7135C-A157-4879-904D-7BBB3DD6E818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7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849388"/>
            <a:ext cx="7772400" cy="1225021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skrive titel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30.04.2019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433564"/>
            <a:ext cx="7776864" cy="1200133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skrive undertitel, navn mv.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84" y="4827352"/>
            <a:ext cx="1298096" cy="7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721596"/>
            <a:ext cx="5486400" cy="47228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510646"/>
            <a:ext cx="5486400" cy="3066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316765"/>
            <a:ext cx="5486400" cy="4249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9C4B-1D39-4DCF-A264-F5BAD2AD9F6E}" type="datetime3">
              <a:rPr lang="da-DK" smtClean="0"/>
              <a:t>30.04.2019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AAD-6C02-4800-BFD8-516995E2C907}" type="datetime3">
              <a:rPr lang="da-DK" smtClean="0"/>
              <a:t>30.04.2019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6" y="3001516"/>
            <a:ext cx="7632848" cy="1728191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001516"/>
            <a:ext cx="7488832" cy="172819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899-5D0B-48A0-BBF1-AD7C4BEC6142}" type="datetime3">
              <a:rPr lang="da-DK" smtClean="0"/>
              <a:t>30.04.2019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5"/>
            <a:ext cx="9136136" cy="571008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077413"/>
            <a:ext cx="7920880" cy="13201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5395"/>
            <a:ext cx="7772400" cy="1225021"/>
          </a:xfrm>
        </p:spPr>
        <p:txBody>
          <a:bodyPr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30.04.2019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80057"/>
            <a:ext cx="1296144" cy="6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3BCC-6FC8-4C7D-A6DF-04C07E19DAD2}" type="datetime3">
              <a:rPr lang="da-DK" smtClean="0"/>
              <a:t>30.04.2019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FBDB-5870-4F54-B460-8377AA42866C}" type="datetime3">
              <a:rPr lang="da-DK" smtClean="0"/>
              <a:t>30.04.2019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68215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487476"/>
            <a:ext cx="7772400" cy="1135063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237320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9256-6EFB-4044-9372-A45B1AE2B795}" type="datetime3">
              <a:rPr lang="da-DK" smtClean="0"/>
              <a:t>30.04.2019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EC61-97C2-490D-BF66-6AF4E08F8683}" type="datetime3">
              <a:rPr lang="da-DK" smtClean="0"/>
              <a:t>30.04.2019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297327"/>
            <a:ext cx="3970784" cy="350438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4716016" y="1297327"/>
            <a:ext cx="3970784" cy="350438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10A3-8B7A-4B78-AE48-0C337C792F8C}" type="datetime3">
              <a:rPr lang="da-DK" smtClean="0"/>
              <a:t>30.04.2019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467544" y="1837387"/>
            <a:ext cx="4032448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4633664" y="1837387"/>
            <a:ext cx="4042792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121-9C5C-4783-821D-F1ABAD167C32}" type="datetime3">
              <a:rPr lang="da-DK" smtClean="0"/>
              <a:t>30.04.2019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3C3-F6CE-4C6C-AC99-04821F771E6F}" type="datetime3">
              <a:rPr lang="da-DK" smtClean="0"/>
              <a:t>30.04.2019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5337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711-8C3B-408F-87AD-E09A0080C459}" type="datetime3">
              <a:rPr lang="da-DK" smtClean="0"/>
              <a:t>30.04.2019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3635896" y="217207"/>
            <a:ext cx="4824536" cy="451250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46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672FD3C4-C349-4C63-9C2F-4FD4F5A483CE}" type="datetime3">
              <a:rPr lang="da-DK" smtClean="0"/>
              <a:t>30.04.2019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73724"/>
            <a:ext cx="1296144" cy="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ogedahl@dps.aau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bn.aau.dk/files/209116806/N_r_arbejdsgiver_er_lovgiver_LH_HJ.pdf" TargetMode="External"/><Relationship Id="rId2" Type="http://schemas.openxmlformats.org/officeDocument/2006/relationships/hyperlink" Target="https://www.information.dk/debat/2017/10/besynderlige-ved-laererlockouten-ske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921396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DEN DANSKE MODEL I DEN OFFENTLIGE SEKTOR</a:t>
            </a:r>
            <a:br>
              <a:rPr lang="da-DK" sz="3600" dirty="0"/>
            </a:br>
            <a:br>
              <a:rPr lang="da-DK" sz="3600" dirty="0"/>
            </a:b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3217540"/>
            <a:ext cx="7776864" cy="1704189"/>
          </a:xfrm>
        </p:spPr>
        <p:txBody>
          <a:bodyPr>
            <a:normAutofit/>
          </a:bodyPr>
          <a:lstStyle/>
          <a:p>
            <a:r>
              <a:rPr lang="da-DK" sz="1200" b="1" dirty="0"/>
              <a:t>Lektor, ph.d. Laust </a:t>
            </a:r>
            <a:r>
              <a:rPr lang="da-DK" sz="1200" b="1" dirty="0" err="1"/>
              <a:t>høgedahl</a:t>
            </a:r>
            <a:endParaRPr lang="da-DK" sz="1200" b="1" dirty="0"/>
          </a:p>
          <a:p>
            <a:r>
              <a:rPr lang="da-DK" sz="1200" dirty="0"/>
              <a:t>Center for arbejdsmarkedsforskning (</a:t>
            </a:r>
            <a:r>
              <a:rPr lang="da-DK" sz="1200" dirty="0" err="1"/>
              <a:t>carma</a:t>
            </a:r>
            <a:r>
              <a:rPr lang="da-DK" sz="1200" dirty="0"/>
              <a:t>)</a:t>
            </a:r>
          </a:p>
          <a:p>
            <a:endParaRPr lang="da-DK" sz="1200" dirty="0"/>
          </a:p>
          <a:p>
            <a:r>
              <a:rPr lang="da-DK" sz="1200" dirty="0"/>
              <a:t>23. januar 2019</a:t>
            </a:r>
          </a:p>
          <a:p>
            <a:r>
              <a:rPr lang="da-DK" sz="1200" dirty="0"/>
              <a:t>  Den sorte diamant</a:t>
            </a:r>
          </a:p>
        </p:txBody>
      </p:sp>
    </p:spTree>
    <p:extLst>
      <p:ext uri="{BB962C8B-B14F-4D97-AF65-F5344CB8AC3E}">
        <p14:creationId xmlns:p14="http://schemas.microsoft.com/office/powerpoint/2010/main" val="10451885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Staten leverer støtteben til modellen i 1910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Forligsinstitutionen:</a:t>
            </a:r>
          </a:p>
          <a:p>
            <a:pPr marL="0" indent="0">
              <a:buNone/>
            </a:pPr>
            <a:r>
              <a:rPr lang="da-DK" dirty="0"/>
              <a:t> Skal bistå parterne ved </a:t>
            </a:r>
            <a:r>
              <a:rPr lang="da-DK" i="1" dirty="0"/>
              <a:t>interessekonflikter</a:t>
            </a:r>
            <a:r>
              <a:rPr lang="da-DK" dirty="0"/>
              <a:t> og dermed undgå arbejdskonflikt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 </a:t>
            </a:r>
            <a:r>
              <a:rPr lang="da-DK" b="1" dirty="0"/>
              <a:t>Arbejdsretten:</a:t>
            </a:r>
          </a:p>
          <a:p>
            <a:pPr marL="0" indent="0">
              <a:buNone/>
            </a:pPr>
            <a:r>
              <a:rPr lang="da-DK" dirty="0"/>
              <a:t>Behandler overtrædelse og fortolkning af indgået overenskomster dvs. </a:t>
            </a:r>
            <a:r>
              <a:rPr lang="da-DK" i="1" dirty="0"/>
              <a:t>retskonflikter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2356894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Modellens forudsætninger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057301"/>
            <a:ext cx="8291264" cy="3744416"/>
          </a:xfrm>
        </p:spPr>
        <p:txBody>
          <a:bodyPr>
            <a:normAutofit/>
          </a:bodyPr>
          <a:lstStyle/>
          <a:p>
            <a:pPr lvl="0"/>
            <a:endParaRPr lang="da-DK" b="1" dirty="0"/>
          </a:p>
          <a:p>
            <a:pPr lvl="0"/>
            <a:r>
              <a:rPr lang="da-DK" b="1" dirty="0"/>
              <a:t>Repræsentative organisationer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0"/>
            <a:r>
              <a:rPr lang="da-DK" b="1" dirty="0"/>
              <a:t>Udbredte overenskomster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0"/>
            <a:r>
              <a:rPr lang="da-DK" b="1" dirty="0"/>
              <a:t>Funktionalitet</a:t>
            </a:r>
            <a:r>
              <a:rPr lang="da-DK" dirty="0"/>
              <a:t> – modellen skal kunne levere på samfundets og arbejdsmarkedets udfordringer</a:t>
            </a:r>
          </a:p>
          <a:p>
            <a:pPr marL="0" indent="0">
              <a:buNone/>
            </a:pPr>
            <a:endParaRPr lang="da-DK" dirty="0"/>
          </a:p>
          <a:p>
            <a:pPr lvl="0"/>
            <a:r>
              <a:rPr lang="da-DK" b="1" dirty="0"/>
              <a:t>Relativt lige magtforhold</a:t>
            </a:r>
            <a:r>
              <a:rPr lang="da-DK" dirty="0"/>
              <a:t> ellers bliver aftalerne dermed til hule kompromiser og selvreguleringen til den stærkes ret.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84526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800" b="1" dirty="0">
                <a:solidFill>
                  <a:schemeClr val="tx1"/>
                </a:solidFill>
              </a:rPr>
              <a:t>Den danske model på det offentlige område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42049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a-DK" dirty="0"/>
              <a:t>Hvorfor fik </a:t>
            </a:r>
            <a:r>
              <a:rPr lang="da-DK" dirty="0" err="1"/>
              <a:t>Septemberforliget</a:t>
            </a:r>
            <a:r>
              <a:rPr lang="da-DK" dirty="0"/>
              <a:t> ikke umiddelbart følger for det offentlige område?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888432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r>
              <a:rPr lang="da-DK" dirty="0"/>
              <a:t>Konfliktsystem ikke aktuelt </a:t>
            </a:r>
            <a:r>
              <a:rPr lang="da-DK" dirty="0">
                <a:sym typeface="Wingdings" panose="05000000000000000000" pitchFamily="2" charset="2"/>
              </a:rPr>
              <a:t> Lovbestemt </a:t>
            </a:r>
            <a:r>
              <a:rPr lang="da-DK" b="1" dirty="0">
                <a:sym typeface="Wingdings" panose="05000000000000000000" pitchFamily="2" charset="2"/>
              </a:rPr>
              <a:t>t</a:t>
            </a:r>
            <a:r>
              <a:rPr lang="da-DK" b="1" dirty="0"/>
              <a:t>jenestemandssystem</a:t>
            </a:r>
          </a:p>
          <a:p>
            <a:endParaRPr lang="da-DK" dirty="0"/>
          </a:p>
          <a:p>
            <a:r>
              <a:rPr lang="da-DK" b="1" dirty="0"/>
              <a:t>Stærk loyalitetsfølelse </a:t>
            </a:r>
            <a:r>
              <a:rPr lang="da-DK" dirty="0"/>
              <a:t>– den ‘</a:t>
            </a:r>
            <a:r>
              <a:rPr lang="da-DK" dirty="0" err="1"/>
              <a:t>weberianske</a:t>
            </a:r>
            <a:r>
              <a:rPr lang="da-DK" dirty="0"/>
              <a:t>’ embedsmand. Livsgerning og god pension</a:t>
            </a:r>
          </a:p>
          <a:p>
            <a:endParaRPr lang="da-DK" dirty="0"/>
          </a:p>
          <a:p>
            <a:r>
              <a:rPr lang="da-DK" dirty="0"/>
              <a:t>Mange tjenestemænd kom </a:t>
            </a:r>
            <a:r>
              <a:rPr lang="da-DK" b="1" dirty="0"/>
              <a:t>fra borgerskabet </a:t>
            </a:r>
            <a:r>
              <a:rPr lang="da-DK" dirty="0"/>
              <a:t>og havde ikke interesse for ‘militant’ adfærd forbundet med arbejdskamp</a:t>
            </a:r>
          </a:p>
          <a:p>
            <a:endParaRPr lang="da-DK" dirty="0"/>
          </a:p>
          <a:p>
            <a:r>
              <a:rPr lang="da-DK" dirty="0"/>
              <a:t>De fleste embedsmænd beskæftigede sig med </a:t>
            </a:r>
            <a:r>
              <a:rPr lang="da-DK" b="1" dirty="0"/>
              <a:t>administration</a:t>
            </a:r>
            <a:r>
              <a:rPr lang="da-DK" dirty="0"/>
              <a:t> – ofte langt fra arbejdskampen. 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b="1" dirty="0"/>
              <a:t>Omkring 100.000 offentligt ansatte i 1900 – dog var lidt over halvdelen løsarbejdere på kontraktvilkår via regulativer mv.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42404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Modellens rejse til det offentlige område (1)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>
                <a:sym typeface="Wingdings" panose="05000000000000000000" pitchFamily="2" charset="2"/>
              </a:rPr>
              <a:t>Udbygning af infrastrukturen i Danmark omkring 1900 medførte nye typer af offentligt ansatte med en anderledes faglig bevidsthed. 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I 1908 dannes CO I (sølvsnorene) og CO II (guldsnorene) – 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     (CO II og OC fusionerer i 2010 til CO10)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Første tjenestemandslov i 1919 – de facto aftaleret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(Første lovindgreb i forbindelse med kanslergadeforliget i 1933)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Efter 2. verdenskrig udvikles velfærdsstatsprojektet  nye grupper af offentligt ansatte. Parterne på det offentlige område indgår eller ‘kalkerer’ hovedaftaler fra det private.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9743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Modellens rejse til det offentlige område (2)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Tjenestemandsreformen i 1969 (formel aftaleret – fortsat ingen konfliktret)</a:t>
            </a:r>
          </a:p>
          <a:p>
            <a:endParaRPr lang="da-DK" dirty="0"/>
          </a:p>
          <a:p>
            <a:r>
              <a:rPr lang="da-DK" dirty="0"/>
              <a:t>Parallelt blev offentligt ansatte indplaceret i en </a:t>
            </a:r>
            <a:r>
              <a:rPr lang="da-DK" dirty="0" err="1"/>
              <a:t>løn-stige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I 1973 får arbejdsretten og forligsinstitutionen kompetence på det offentlige område</a:t>
            </a:r>
          </a:p>
          <a:p>
            <a:endParaRPr lang="da-DK" dirty="0"/>
          </a:p>
          <a:p>
            <a:r>
              <a:rPr lang="da-DK" dirty="0"/>
              <a:t>I løbet af 1980’erne tager det offentlige forhandlingssystem form til det vi kender i dag.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50719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Modellens rejse til det offentlige område (3)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129309"/>
            <a:ext cx="8291264" cy="3888432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Modellen er på det offentlige område ganske ung og indført ‘oppefra og ned’ uden særlige justeringer – dog (udvidet) regler om nødberedskab.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Forskel på den politisk styret offentlig sektor sammenlignet med privat sektor. Skaber </a:t>
            </a:r>
            <a:r>
              <a:rPr lang="da-DK" i="1" dirty="0" err="1"/>
              <a:t>imperfektioner</a:t>
            </a:r>
            <a:r>
              <a:rPr lang="da-DK" dirty="0"/>
              <a:t>:</a:t>
            </a:r>
          </a:p>
          <a:p>
            <a:pPr marL="0" indent="0">
              <a:buNone/>
            </a:pPr>
            <a:endParaRPr lang="da-DK" dirty="0"/>
          </a:p>
          <a:p>
            <a:pPr>
              <a:buAutoNum type="arabicParenR"/>
            </a:pPr>
            <a:r>
              <a:rPr lang="da-DK" dirty="0"/>
              <a:t>Arbejdsgiver også </a:t>
            </a:r>
            <a:r>
              <a:rPr lang="da-DK" b="1" i="1" dirty="0"/>
              <a:t>budgetmyndighed</a:t>
            </a:r>
          </a:p>
          <a:p>
            <a:pPr>
              <a:buAutoNum type="arabicParenR"/>
            </a:pPr>
            <a:r>
              <a:rPr lang="da-DK" dirty="0"/>
              <a:t>Arbejdsgivere er også </a:t>
            </a:r>
            <a:r>
              <a:rPr lang="da-DK" b="1" i="1" dirty="0"/>
              <a:t>lovgivere</a:t>
            </a:r>
          </a:p>
          <a:p>
            <a:pPr>
              <a:buAutoNum type="arabicParenR" startAt="3"/>
            </a:pPr>
            <a:r>
              <a:rPr lang="da-DK" dirty="0"/>
              <a:t>Forligsinstitutionen spiller en anderledes svækket rolle – hvis lønmodtagere og elle deres organisationer (på det regionale - og kommunale område) vil i konflikt, så kan de komme det.</a:t>
            </a:r>
          </a:p>
          <a:p>
            <a:pPr marL="0" indent="0">
              <a:buNone/>
            </a:pPr>
            <a:r>
              <a:rPr lang="da-DK" dirty="0"/>
              <a:t> - Andeledes </a:t>
            </a:r>
            <a:r>
              <a:rPr lang="da-DK" b="1" dirty="0"/>
              <a:t>rationale for konflikt og konfliktløsning!</a:t>
            </a:r>
          </a:p>
          <a:p>
            <a:pPr marL="0" indent="0">
              <a:buNone/>
            </a:pPr>
            <a:r>
              <a:rPr lang="da-DK" dirty="0"/>
              <a:t>4) De interne </a:t>
            </a:r>
            <a:r>
              <a:rPr lang="da-DK" dirty="0" err="1"/>
              <a:t>lønrelativiteter</a:t>
            </a:r>
            <a:r>
              <a:rPr lang="da-DK" dirty="0"/>
              <a:t> er afgørende – høj grad af inerti og </a:t>
            </a:r>
            <a:r>
              <a:rPr lang="da-DK" b="1" dirty="0"/>
              <a:t>svært for grupper at flytte sig op i lønhierarkiet</a:t>
            </a:r>
            <a:r>
              <a:rPr lang="da-DK" dirty="0"/>
              <a:t>. (arnested for mange konflikter)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6989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1196"/>
            <a:ext cx="8579296" cy="952500"/>
          </a:xfrm>
        </p:spPr>
        <p:txBody>
          <a:bodyPr/>
          <a:lstStyle/>
          <a:p>
            <a:r>
              <a:rPr lang="da-DK" dirty="0"/>
              <a:t>Konklusioner – den danske model på det offentlige område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057300"/>
            <a:ext cx="8147248" cy="3816424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Modellen er relativt ung i den offentlige sektor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r>
              <a:rPr lang="da-DK" dirty="0"/>
              <a:t>Modellen er indført oppefra og ned. Kopieret fra den private sektor. Deler DNA med tjenestemandssystemet og aftalemodellen fra den private sektor.</a:t>
            </a:r>
          </a:p>
          <a:p>
            <a:endParaRPr lang="da-DK" dirty="0"/>
          </a:p>
          <a:p>
            <a:r>
              <a:rPr lang="da-DK" dirty="0"/>
              <a:t>Hovedaftaler og institutioner ens på tværs af de to sektorer.  </a:t>
            </a:r>
          </a:p>
          <a:p>
            <a:endParaRPr lang="da-DK" dirty="0"/>
          </a:p>
          <a:p>
            <a:r>
              <a:rPr lang="da-DK" dirty="0"/>
              <a:t>Arbejdsgiverne har tredobbelte-roller særligt på statens område: Lovgiver, arbejdsgiver og budgetmyndighed </a:t>
            </a:r>
          </a:p>
          <a:p>
            <a:endParaRPr lang="da-DK" dirty="0"/>
          </a:p>
          <a:p>
            <a:r>
              <a:rPr lang="da-DK" dirty="0"/>
              <a:t> Arbejdskonflikt og truslen om arbejdskonflikt får et anderledes rationale – politiske kapital</a:t>
            </a:r>
          </a:p>
          <a:p>
            <a:endParaRPr lang="da-DK" dirty="0"/>
          </a:p>
          <a:p>
            <a:r>
              <a:rPr lang="da-DK" dirty="0"/>
              <a:t>Ingen særlige justeringer eller tilpasninger er foretaget. Modellen beror i høj grad på ‘uformelle’ normer eller kutymer fx ‘gentlemanaftaler’ vedrørende dobbeltroller </a:t>
            </a:r>
          </a:p>
          <a:p>
            <a:endParaRPr lang="da-DK" dirty="0"/>
          </a:p>
          <a:p>
            <a:r>
              <a:rPr lang="da-DK" dirty="0"/>
              <a:t>Forligsinstitutionen har sværere vilkår på det offentlige område. Ingen sektor, der sætter ‘mærket’ og ikke sammenkædning på samme måde.</a:t>
            </a:r>
          </a:p>
        </p:txBody>
      </p:sp>
    </p:spTree>
    <p:extLst>
      <p:ext uri="{BB962C8B-B14F-4D97-AF65-F5344CB8AC3E}">
        <p14:creationId xmlns:p14="http://schemas.microsoft.com/office/powerpoint/2010/main" val="365061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800" dirty="0"/>
              <a:t>    </a:t>
            </a:r>
            <a:r>
              <a:rPr lang="da-DK" sz="2800" b="1" dirty="0">
                <a:solidFill>
                  <a:schemeClr val="tx1"/>
                </a:solidFill>
              </a:rPr>
              <a:t>Kan vi lære noget af de andre Nordiske lande?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44106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Relativt højt konfliktniveau (1)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06588"/>
              </p:ext>
            </p:extLst>
          </p:nvPr>
        </p:nvGraphicFramePr>
        <p:xfrm>
          <a:off x="323528" y="1201316"/>
          <a:ext cx="9672279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kument" r:id="rId3" imgW="6228449" imgH="1577150" progId="Word.Document.12">
                  <p:embed/>
                </p:oleObj>
              </mc:Choice>
              <mc:Fallback>
                <p:oleObj name="Dokument" r:id="rId3" imgW="6228449" imgH="1577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01316"/>
                        <a:ext cx="9672279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3109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019577" cy="5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945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Relativt højt konfliktniveau (2)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52300"/>
              </p:ext>
            </p:extLst>
          </p:nvPr>
        </p:nvGraphicFramePr>
        <p:xfrm>
          <a:off x="490986" y="1129308"/>
          <a:ext cx="10333195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kument" r:id="rId3" imgW="8169649" imgH="2447941" progId="Word.Document.12">
                  <p:embed/>
                </p:oleObj>
              </mc:Choice>
              <mc:Fallback>
                <p:oleObj name="Dokument" r:id="rId3" imgW="8169649" imgH="24479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986" y="1129308"/>
                        <a:ext cx="10333195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6753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5" y="0"/>
            <a:ext cx="7859216" cy="1177396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tx1"/>
                </a:solidFill>
              </a:rPr>
              <a:t>Den danske case i et nordisk perspektiv (1)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297327"/>
            <a:ext cx="8784976" cy="3864429"/>
          </a:xfrm>
        </p:spPr>
        <p:txBody>
          <a:bodyPr>
            <a:normAutofit fontScale="92500" lnSpcReduction="20000"/>
          </a:bodyPr>
          <a:lstStyle/>
          <a:p>
            <a:r>
              <a:rPr lang="da-DK" sz="2400" b="1" dirty="0"/>
              <a:t>De nordiske lande er meget ens set i et bredere internationalt perspektiv:</a:t>
            </a:r>
          </a:p>
          <a:p>
            <a:pPr marL="0" indent="0">
              <a:buNone/>
            </a:pPr>
            <a:endParaRPr lang="da-DK" sz="1100" dirty="0"/>
          </a:p>
          <a:p>
            <a:pPr>
              <a:buFontTx/>
              <a:buChar char="-"/>
            </a:pPr>
            <a:r>
              <a:rPr lang="da-DK" sz="2400" dirty="0"/>
              <a:t>Aftaleret og kollektive overenskomster som hovedregulering</a:t>
            </a:r>
          </a:p>
          <a:p>
            <a:pPr>
              <a:buFontTx/>
              <a:buChar char="-"/>
            </a:pPr>
            <a:endParaRPr lang="da-DK" sz="1050" dirty="0"/>
          </a:p>
          <a:p>
            <a:pPr>
              <a:buFontTx/>
              <a:buChar char="-"/>
            </a:pPr>
            <a:r>
              <a:rPr lang="da-DK" sz="2400" dirty="0"/>
              <a:t>Konfliktretten bygger på et parallelitetsprincip</a:t>
            </a:r>
          </a:p>
          <a:p>
            <a:pPr>
              <a:buFontTx/>
              <a:buChar char="-"/>
            </a:pPr>
            <a:endParaRPr lang="da-DK" sz="1200" dirty="0"/>
          </a:p>
          <a:p>
            <a:pPr>
              <a:buFontTx/>
              <a:buChar char="-"/>
            </a:pPr>
            <a:r>
              <a:rPr lang="da-DK" sz="2400" dirty="0"/>
              <a:t>Forligsinstitutioner indtager en central rolle i konfliktløsningen. </a:t>
            </a:r>
          </a:p>
          <a:p>
            <a:pPr>
              <a:buFontTx/>
              <a:buChar char="-"/>
            </a:pPr>
            <a:endParaRPr lang="da-DK" sz="1200" dirty="0"/>
          </a:p>
          <a:p>
            <a:pPr>
              <a:buFontTx/>
              <a:buChar char="-"/>
            </a:pPr>
            <a:r>
              <a:rPr lang="da-DK" sz="2400" dirty="0"/>
              <a:t>Relativt store offentlige sektorer, som følge af den universelle velfærdsstat.</a:t>
            </a:r>
          </a:p>
          <a:p>
            <a:pPr marL="0" indent="0">
              <a:buNone/>
            </a:pPr>
            <a:endParaRPr lang="da-DK" sz="1200" dirty="0"/>
          </a:p>
          <a:p>
            <a:pPr>
              <a:buFontTx/>
              <a:buChar char="-"/>
            </a:pPr>
            <a:r>
              <a:rPr lang="da-DK" sz="2400" dirty="0"/>
              <a:t>Aftalesystem og konfliktløsningsmodel udviklet i den private sektor senere indført til den offentlige sektor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167696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Den danske case i et nordisk perspektiv (2)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057300"/>
            <a:ext cx="8373368" cy="4011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400" b="1" dirty="0"/>
              <a:t>Men også interessante institutionelle forskelle, der gør en komparativ analyse interessant:</a:t>
            </a:r>
          </a:p>
          <a:p>
            <a:pPr marL="0" indent="0">
              <a:buNone/>
            </a:pPr>
            <a:endParaRPr lang="da-DK" sz="1050" dirty="0"/>
          </a:p>
          <a:p>
            <a:r>
              <a:rPr lang="da-DK" sz="2400" dirty="0"/>
              <a:t>Variation i brugen af tredjepart: Forskellige beføjelser til forligsinstitutionerne, brugen af lovindgreb, voldgiftsråd mv.</a:t>
            </a:r>
          </a:p>
          <a:p>
            <a:pPr marL="0" indent="0">
              <a:buNone/>
            </a:pPr>
            <a:endParaRPr lang="da-DK" sz="1100" dirty="0"/>
          </a:p>
          <a:p>
            <a:r>
              <a:rPr lang="da-DK" sz="2400" dirty="0"/>
              <a:t>Forskelle i organisering og koordinering – både på arbejdsgiver- og lønmodtagersiden </a:t>
            </a:r>
          </a:p>
          <a:p>
            <a:endParaRPr lang="da-DK" sz="1100" dirty="0"/>
          </a:p>
          <a:p>
            <a:r>
              <a:rPr lang="da-DK" sz="2400" dirty="0"/>
              <a:t>Forskellige normer/regler for løndannelse og kobling mellem offentlig- og privat sektor.</a:t>
            </a:r>
          </a:p>
          <a:p>
            <a:endParaRPr lang="da-DK" sz="1100" dirty="0"/>
          </a:p>
          <a:p>
            <a:r>
              <a:rPr lang="da-DK" sz="2400" dirty="0"/>
              <a:t>Forskelle i forvaltningstraditioner og -kulturer</a:t>
            </a:r>
          </a:p>
          <a:p>
            <a:pPr marL="0" indent="0" algn="ctr">
              <a:buNone/>
            </a:pPr>
            <a:r>
              <a:rPr lang="da-DK" sz="2400" b="1" dirty="0"/>
              <a:t>Historien har vist, at viden og erfaringer er sprunget fra land til land i norden</a:t>
            </a:r>
          </a:p>
        </p:txBody>
      </p:sp>
    </p:spTree>
    <p:extLst>
      <p:ext uri="{BB962C8B-B14F-4D97-AF65-F5344CB8AC3E}">
        <p14:creationId xmlns:p14="http://schemas.microsoft.com/office/powerpoint/2010/main" val="31924347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Resultater fra den komparative analyse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16107"/>
              </p:ext>
            </p:extLst>
          </p:nvPr>
        </p:nvGraphicFramePr>
        <p:xfrm>
          <a:off x="351187" y="1129308"/>
          <a:ext cx="8792813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kument" r:id="rId3" imgW="6276791" imgH="2159360" progId="Word.Document.12">
                  <p:embed/>
                </p:oleObj>
              </mc:Choice>
              <mc:Fallback>
                <p:oleObj name="Dokument" r:id="rId3" imgW="6276791" imgH="2159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87" y="1129308"/>
                        <a:ext cx="8792813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04632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600" b="1" dirty="0">
                <a:solidFill>
                  <a:schemeClr val="tx1"/>
                </a:solidFill>
              </a:rPr>
              <a:t>Anbefalinger</a:t>
            </a:r>
          </a:p>
          <a:p>
            <a:pPr marL="0" indent="0" algn="ctr">
              <a:buNone/>
            </a:pPr>
            <a:r>
              <a:rPr lang="da-DK" sz="3600" b="1" dirty="0">
                <a:solidFill>
                  <a:schemeClr val="tx1"/>
                </a:solidFill>
              </a:rPr>
              <a:t>(i lyset af OK18)</a:t>
            </a:r>
          </a:p>
          <a:p>
            <a:pPr marL="0" indent="0" algn="ctr">
              <a:buNone/>
            </a:pPr>
            <a:endParaRPr lang="da-D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694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Anbefalinger (1) Hvorfor justeringer?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057301"/>
            <a:ext cx="8352928" cy="403244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Moderniseringspolitikken og det udgiftspolitiske pres på den offentlige sektor ‘stress-tester’ aftalemodellen i disse år. </a:t>
            </a:r>
          </a:p>
          <a:p>
            <a:pPr marL="0" indent="0">
              <a:buNone/>
            </a:pPr>
            <a:endParaRPr lang="da-DK" sz="1000" dirty="0"/>
          </a:p>
          <a:p>
            <a:r>
              <a:rPr lang="da-DK" dirty="0"/>
              <a:t>Begge parter skal kunne se fornuften i modellen </a:t>
            </a:r>
          </a:p>
          <a:p>
            <a:endParaRPr lang="da-DK" dirty="0"/>
          </a:p>
          <a:p>
            <a:r>
              <a:rPr lang="da-DK" dirty="0"/>
              <a:t>Modellen skal kunne leverer kreative løsninger på svære problemer!</a:t>
            </a:r>
          </a:p>
          <a:p>
            <a:endParaRPr lang="da-DK" sz="1200" dirty="0"/>
          </a:p>
          <a:p>
            <a:r>
              <a:rPr lang="da-DK" dirty="0"/>
              <a:t>Relativt højt konfliktniveau – svækkelse af tilliden </a:t>
            </a:r>
          </a:p>
          <a:p>
            <a:pPr marL="0" indent="0">
              <a:buNone/>
            </a:pPr>
            <a:endParaRPr lang="da-DK" sz="1100" dirty="0"/>
          </a:p>
          <a:p>
            <a:r>
              <a:rPr lang="da-DK" dirty="0"/>
              <a:t>Justeringerne gælder:</a:t>
            </a:r>
          </a:p>
          <a:p>
            <a:pPr marL="0" indent="0">
              <a:buNone/>
            </a:pPr>
            <a:r>
              <a:rPr lang="da-DK" dirty="0"/>
              <a:t>     1) Lovændringer </a:t>
            </a:r>
          </a:p>
          <a:p>
            <a:pPr marL="0" indent="0">
              <a:buNone/>
            </a:pPr>
            <a:r>
              <a:rPr lang="da-DK" dirty="0"/>
              <a:t>     2) Hovedaftaleændringer</a:t>
            </a:r>
          </a:p>
          <a:p>
            <a:pPr marL="0" indent="0">
              <a:buNone/>
            </a:pPr>
            <a:r>
              <a:rPr lang="da-DK" dirty="0"/>
              <a:t>     3) Nye organiseringer, koordineringer og strategier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Forbehold: Vurderer ikke i udgangspunktet realismen i anbefalingerne – ikke forskningens opgave.</a:t>
            </a:r>
          </a:p>
        </p:txBody>
      </p:sp>
    </p:spTree>
    <p:extLst>
      <p:ext uri="{BB962C8B-B14F-4D97-AF65-F5344CB8AC3E}">
        <p14:creationId xmlns:p14="http://schemas.microsoft.com/office/powerpoint/2010/main" val="4011561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Anbefalinger (2) – Forslag til justeringer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057301"/>
            <a:ext cx="8219256" cy="3744416"/>
          </a:xfrm>
        </p:spPr>
        <p:txBody>
          <a:bodyPr>
            <a:normAutofit/>
          </a:bodyPr>
          <a:lstStyle/>
          <a:p>
            <a:r>
              <a:rPr lang="da-DK" dirty="0"/>
              <a:t>Parterne på det offentlige område iværksætter </a:t>
            </a:r>
            <a:r>
              <a:rPr lang="da-DK" b="1" dirty="0"/>
              <a:t>et udvalgsarbejde </a:t>
            </a:r>
            <a:r>
              <a:rPr lang="da-DK" dirty="0"/>
              <a:t>– DK er særlig i den henseende.</a:t>
            </a:r>
          </a:p>
          <a:p>
            <a:endParaRPr lang="da-DK" sz="1100" dirty="0"/>
          </a:p>
          <a:p>
            <a:r>
              <a:rPr lang="da-DK" dirty="0"/>
              <a:t>Opretter et </a:t>
            </a:r>
            <a:r>
              <a:rPr lang="da-DK" b="1" dirty="0"/>
              <a:t>uafhængigt observatorium/råd </a:t>
            </a:r>
            <a:r>
              <a:rPr lang="da-DK" dirty="0"/>
              <a:t>med fast praksis for analyser særligt vedrørende bl.a. løn, løndannelse og arbejdstid. Analyserne kan bidrage med </a:t>
            </a:r>
            <a:r>
              <a:rPr lang="da-DK" b="1" dirty="0"/>
              <a:t>rådslagning blandt parterne og menige medlemmer. </a:t>
            </a:r>
            <a:r>
              <a:rPr lang="da-DK" dirty="0"/>
              <a:t>(a la Medlingsinstitutet, SE)</a:t>
            </a:r>
          </a:p>
          <a:p>
            <a:endParaRPr lang="da-DK" sz="1100" b="1" dirty="0"/>
          </a:p>
          <a:p>
            <a:r>
              <a:rPr lang="da-DK" b="1" dirty="0"/>
              <a:t>En kalibrering af lockoutvåbenet</a:t>
            </a:r>
            <a:r>
              <a:rPr lang="da-DK" dirty="0"/>
              <a:t>, hvor opsparede lønkroner i forbindelse med lockout øremærkes det område, der er ramt af konflikt fx til efter-, videreuddannelse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455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En formel aftale om brugen af </a:t>
            </a:r>
            <a:r>
              <a:rPr lang="da-DK" b="1" dirty="0"/>
              <a:t>forligsmanden som opmand </a:t>
            </a:r>
            <a:r>
              <a:rPr lang="da-DK" dirty="0"/>
              <a:t>i forbindelse med et lovindgreb, i tilfælde, hvor der ikke forelægger et forkastet mæglingsforslag, der kan ophæves til lov. </a:t>
            </a:r>
          </a:p>
          <a:p>
            <a:pPr lvl="0"/>
            <a:endParaRPr lang="da-DK" dirty="0"/>
          </a:p>
          <a:p>
            <a:pPr lvl="0"/>
            <a:r>
              <a:rPr lang="da-DK" b="1" dirty="0"/>
              <a:t>Et uafhængigt </a:t>
            </a:r>
            <a:r>
              <a:rPr lang="da-DK" b="1" dirty="0" err="1"/>
              <a:t>lønråd</a:t>
            </a:r>
            <a:r>
              <a:rPr lang="da-DK" b="1" dirty="0"/>
              <a:t> </a:t>
            </a:r>
            <a:r>
              <a:rPr lang="da-DK" dirty="0"/>
              <a:t>lig det norske, der kan afgøre den tvungne voldgift efter et lovindgreb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Et mere forpligtende forhandlingsfælleskab med en mere kollektivt bindende forhandlingsret på det kommunale og regionale niveau</a:t>
            </a:r>
          </a:p>
          <a:p>
            <a:pPr marL="0" lvl="0" indent="0">
              <a:buNone/>
            </a:pPr>
            <a:endParaRPr lang="da-DK" dirty="0"/>
          </a:p>
          <a:p>
            <a:pPr lvl="0"/>
            <a:r>
              <a:rPr lang="da-DK" dirty="0"/>
              <a:t>En mere </a:t>
            </a:r>
            <a:r>
              <a:rPr lang="da-DK" b="1" dirty="0"/>
              <a:t>uafhængig arbejdsgiverorganisering</a:t>
            </a:r>
            <a:r>
              <a:rPr lang="da-DK" dirty="0"/>
              <a:t> på det statslige niveau</a:t>
            </a:r>
          </a:p>
          <a:p>
            <a:pPr lvl="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da-DK" dirty="0"/>
              <a:t>Anbefalinger (3) – Forslag til justeringer </a:t>
            </a:r>
          </a:p>
        </p:txBody>
      </p:sp>
    </p:spTree>
    <p:extLst>
      <p:ext uri="{BB962C8B-B14F-4D97-AF65-F5344CB8AC3E}">
        <p14:creationId xmlns:p14="http://schemas.microsoft.com/office/powerpoint/2010/main" val="95896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’Bliver guldhønen slagtet under kampen, så har sejrherrerne kun lidt glæde af sine sejrer’ (Paal Berg, 1938).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‘Den norske forhandlingsmodel står på  et grundfjeld af tillid’ (men) ‘Tillid er som et mostæppe – det tager lang tid at gro, men kan let rives i stykker’. (</a:t>
            </a:r>
            <a:r>
              <a:rPr lang="da-DK" dirty="0" err="1"/>
              <a:t>Riksmekler</a:t>
            </a:r>
            <a:r>
              <a:rPr lang="da-DK" dirty="0"/>
              <a:t>, Nils </a:t>
            </a:r>
            <a:r>
              <a:rPr lang="da-DK" dirty="0" err="1"/>
              <a:t>Dalseide</a:t>
            </a:r>
            <a:r>
              <a:rPr lang="da-DK" dirty="0"/>
              <a:t>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http://4.bp.blogspot.com/-lrK7hYB6mVE/USDLiUWDwhI/AAAAAAAABh8/zIDUz1fek_A/s1600/super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7580"/>
            <a:ext cx="1425194" cy="15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81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dirty="0"/>
              <a:t>Tak for opmærksomheden</a:t>
            </a:r>
            <a:endParaRPr lang="da-DK" sz="3200" dirty="0">
              <a:sym typeface="Wingdings" pitchFamily="2" charset="2"/>
            </a:endParaRPr>
          </a:p>
          <a:p>
            <a:pPr marL="0" indent="0" algn="ctr">
              <a:buNone/>
            </a:pPr>
            <a:endParaRPr lang="da-DK" sz="2000" dirty="0">
              <a:sym typeface="Wingdings" pitchFamily="2" charset="2"/>
            </a:endParaRPr>
          </a:p>
          <a:p>
            <a:pPr marL="0" indent="0" algn="ctr">
              <a:buNone/>
            </a:pPr>
            <a:endParaRPr lang="da-DK" sz="2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a-DK" sz="2000" dirty="0">
                <a:sym typeface="Wingdings" pitchFamily="2" charset="2"/>
                <a:hlinkClick r:id="rId2"/>
              </a:rPr>
              <a:t>hogedahl@dps.aau.dk</a:t>
            </a:r>
            <a:r>
              <a:rPr lang="da-DK" sz="2000" dirty="0">
                <a:sym typeface="Wingdings" pitchFamily="2" charset="2"/>
              </a:rPr>
              <a:t> / 9940 8178</a:t>
            </a:r>
          </a:p>
          <a:p>
            <a:pPr marL="0" indent="0" algn="ctr">
              <a:buNone/>
            </a:pPr>
            <a:r>
              <a:rPr lang="da-DK" dirty="0">
                <a:sym typeface="Wingdings" pitchFamily="2" charset="2"/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5495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1315"/>
            <a:ext cx="8219256" cy="3600401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Den danske model – karakteristik og forudsætninger</a:t>
            </a:r>
          </a:p>
          <a:p>
            <a:endParaRPr lang="da-DK" dirty="0"/>
          </a:p>
          <a:p>
            <a:r>
              <a:rPr lang="da-DK" dirty="0"/>
              <a:t>Den danske model på det offentlige område</a:t>
            </a:r>
          </a:p>
          <a:p>
            <a:endParaRPr lang="da-DK" dirty="0"/>
          </a:p>
          <a:p>
            <a:r>
              <a:rPr lang="da-DK" dirty="0"/>
              <a:t>Kan vi lære noget af de andre nordiske lande?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Anbefalinger til mulige justeringer af den danske model på det offentlige område (oplæg til debat)</a:t>
            </a:r>
          </a:p>
        </p:txBody>
      </p:sp>
    </p:spTree>
    <p:extLst>
      <p:ext uri="{BB962C8B-B14F-4D97-AF65-F5344CB8AC3E}">
        <p14:creationId xmlns:p14="http://schemas.microsoft.com/office/powerpoint/2010/main" val="36963186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 nyeste forskning på området (måske til juleferien?)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057301"/>
            <a:ext cx="8291264" cy="3744416"/>
          </a:xfrm>
        </p:spPr>
        <p:txBody>
          <a:bodyPr>
            <a:normAutofit/>
          </a:bodyPr>
          <a:lstStyle/>
          <a:p>
            <a:endParaRPr lang="da-DK" sz="1600" dirty="0"/>
          </a:p>
          <a:p>
            <a:r>
              <a:rPr lang="da-DK" sz="1600" dirty="0"/>
              <a:t>Høgedahl, L. (2017) ‘Offentlige overenskomstforhandlinger og konfliktløsning. Danmark i et Nordisk perspektiv’ Forskningsrapport, Aalborg Universitet. </a:t>
            </a:r>
          </a:p>
          <a:p>
            <a:pPr marL="0" indent="0">
              <a:buNone/>
            </a:pPr>
            <a:endParaRPr lang="da-DK" sz="500" dirty="0"/>
          </a:p>
          <a:p>
            <a:r>
              <a:rPr lang="en-US" sz="1600" dirty="0"/>
              <a:t>Høgedahl, L., &amp; Ibsen, F. (2017). New terms for collective action in the public sector in Denmark. Lessons learned from the teacher lock-out in 2013. </a:t>
            </a:r>
            <a:r>
              <a:rPr lang="en-US" sz="1600" i="1" dirty="0"/>
              <a:t>Journal of Industrial Relations</a:t>
            </a:r>
            <a:r>
              <a:rPr lang="en-US" sz="1600" dirty="0"/>
              <a:t>.</a:t>
            </a:r>
          </a:p>
          <a:p>
            <a:endParaRPr lang="en-US" sz="800" dirty="0"/>
          </a:p>
          <a:p>
            <a:r>
              <a:rPr lang="en-US" sz="1600" dirty="0"/>
              <a:t>Scheuer, S., Ibsen, F., &amp; Høgedahl, L. K. (2016). Strikes in the public sector in Denmark – assessing the economic gains and losses of collective action. </a:t>
            </a:r>
            <a:r>
              <a:rPr lang="en-US" sz="1600" i="1" dirty="0"/>
              <a:t>Transfer</a:t>
            </a:r>
            <a:r>
              <a:rPr lang="en-US" sz="1600" dirty="0"/>
              <a:t>, </a:t>
            </a:r>
            <a:r>
              <a:rPr lang="en-US" sz="1600" i="1" dirty="0"/>
              <a:t>22</a:t>
            </a:r>
            <a:r>
              <a:rPr lang="en-US" sz="1600" dirty="0"/>
              <a:t>(3), 367-382. DOI: 10.1177/1024258916655709</a:t>
            </a:r>
          </a:p>
          <a:p>
            <a:endParaRPr lang="en-US" sz="1600" dirty="0"/>
          </a:p>
          <a:p>
            <a:r>
              <a:rPr lang="da-DK" sz="1600" dirty="0"/>
              <a:t>Høgedahl, L., &amp; Ibsen, F. (2015). Konfliktrettens anvendelighed i den offentlige sektor set i lyset af OK13. </a:t>
            </a:r>
            <a:r>
              <a:rPr lang="da-DK" sz="1600" i="1" dirty="0" err="1">
                <a:solidFill>
                  <a:schemeClr val="tx2"/>
                </a:solidFill>
              </a:rPr>
              <a:t>Oekonomi</a:t>
            </a:r>
            <a:r>
              <a:rPr lang="da-DK" sz="1600" i="1" dirty="0">
                <a:solidFill>
                  <a:schemeClr val="tx2"/>
                </a:solidFill>
              </a:rPr>
              <a:t> og Politik</a:t>
            </a:r>
            <a:r>
              <a:rPr lang="da-DK" sz="1600" dirty="0"/>
              <a:t>, </a:t>
            </a:r>
            <a:r>
              <a:rPr lang="da-DK" sz="1600" i="1" dirty="0"/>
              <a:t>88</a:t>
            </a:r>
            <a:r>
              <a:rPr lang="da-DK" sz="1600" dirty="0"/>
              <a:t>(1).</a:t>
            </a:r>
            <a:endParaRPr lang="en-US" sz="1600" dirty="0"/>
          </a:p>
          <a:p>
            <a:endParaRPr lang="en-US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0980317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populære skriverier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Høgedahl, L. (2017) </a:t>
            </a:r>
            <a:r>
              <a:rPr lang="da-DK" i="1" dirty="0"/>
              <a:t>Det besynderlige ved lærerlockouten var alt det, der ikke skete, </a:t>
            </a:r>
            <a:r>
              <a:rPr lang="da-DK" dirty="0"/>
              <a:t>Kronik i Information 10. oktober 2017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https://www.information.dk/debat/2017/10/besynderlige-ved-laererlockouten-skete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Høgedahl, L. &amp; Jørgensen, H. (2015) </a:t>
            </a:r>
            <a:r>
              <a:rPr lang="da-DK" i="1" dirty="0"/>
              <a:t>Når arbejdsgiver lovgiver: Det asymmetriske magtforhold mellem de offentlige arbejdsmarkedsparter i overenskomstkampen</a:t>
            </a:r>
            <a:r>
              <a:rPr lang="da-DK" dirty="0"/>
              <a:t>. Artikel til Kritisk Debat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http://vbn.aau.dk/files/209116806/N_r_arbejdsgiver_er_lovgiver_LH_HJ.pdf</a:t>
            </a:r>
            <a:endParaRPr lang="da-DK" dirty="0"/>
          </a:p>
          <a:p>
            <a:pPr marL="0" indent="0">
              <a:buNone/>
            </a:pPr>
            <a:r>
              <a:rPr lang="da-DK" i="1" dirty="0"/>
              <a:t> 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3538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800" b="1" dirty="0">
                <a:solidFill>
                  <a:schemeClr val="tx1"/>
                </a:solidFill>
              </a:rPr>
              <a:t>Den danske model – karakteristik og forudsætninger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4134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lrK7hYB6mVE/USDLiUWDwhI/AAAAAAAABh8/zIDUz1fek_A/s1600/super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837"/>
            <a:ext cx="5215973" cy="57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illedresultat for macron den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57" y="1048798"/>
            <a:ext cx="5932830" cy="39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7" y="573720"/>
            <a:ext cx="73247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55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7724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Flere danske modeller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57334"/>
            <a:ext cx="8856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1) </a:t>
            </a:r>
            <a:r>
              <a:rPr lang="da-DK" sz="2200" dirty="0"/>
              <a:t> </a:t>
            </a:r>
            <a:r>
              <a:rPr lang="da-DK" sz="2200" u="sng" dirty="0"/>
              <a:t>Den danske </a:t>
            </a:r>
            <a:r>
              <a:rPr lang="da-DK" sz="2200" b="1" u="sng" dirty="0"/>
              <a:t>velfærds</a:t>
            </a:r>
            <a:r>
              <a:rPr lang="da-DK" sz="2200" u="sng" dirty="0"/>
              <a:t>model</a:t>
            </a:r>
            <a:endParaRPr lang="da-DK" sz="2200" b="1" u="sng" dirty="0"/>
          </a:p>
          <a:p>
            <a:r>
              <a:rPr lang="da-DK" sz="2200" dirty="0"/>
              <a:t>Universel velfærdsstat. Bygger på medborgerskabsprincippet –ens rettigheder. Sociale sikringer er skattefinansierede og omfatter alle  </a:t>
            </a:r>
          </a:p>
          <a:p>
            <a:endParaRPr lang="da-DK" sz="2200" b="1" dirty="0"/>
          </a:p>
          <a:p>
            <a:r>
              <a:rPr lang="da-DK" sz="2200" b="1" dirty="0"/>
              <a:t>2) </a:t>
            </a:r>
            <a:r>
              <a:rPr lang="da-DK" sz="2200" u="sng" dirty="0"/>
              <a:t>Den danske </a:t>
            </a:r>
            <a:r>
              <a:rPr lang="da-DK" sz="2200" b="1" u="sng" dirty="0" err="1"/>
              <a:t>flexicurity</a:t>
            </a:r>
            <a:r>
              <a:rPr lang="da-DK" sz="2200" u="sng" dirty="0" err="1"/>
              <a:t>model</a:t>
            </a:r>
            <a:endParaRPr lang="da-DK" sz="2200" u="sng" dirty="0"/>
          </a:p>
          <a:p>
            <a:r>
              <a:rPr lang="da-DK" sz="2200" dirty="0"/>
              <a:t>Funktionssammenhænge mellem høj mobilitet og tryghed for lønmodtagerne</a:t>
            </a:r>
          </a:p>
          <a:p>
            <a:endParaRPr lang="da-DK" sz="2200" dirty="0"/>
          </a:p>
          <a:p>
            <a:r>
              <a:rPr lang="da-DK" sz="2200" b="1" dirty="0"/>
              <a:t>3)</a:t>
            </a:r>
            <a:r>
              <a:rPr lang="da-DK" sz="2200" dirty="0"/>
              <a:t> </a:t>
            </a:r>
            <a:r>
              <a:rPr lang="da-DK" sz="2200" b="1" u="sng" dirty="0"/>
              <a:t>Den danske (aftale)model</a:t>
            </a:r>
          </a:p>
          <a:p>
            <a:r>
              <a:rPr lang="da-DK" sz="2200" dirty="0"/>
              <a:t>Konfliktløsning og</a:t>
            </a:r>
            <a:r>
              <a:rPr lang="da-DK" sz="2200" b="1" dirty="0"/>
              <a:t> </a:t>
            </a:r>
            <a:r>
              <a:rPr lang="da-DK" sz="2200" dirty="0"/>
              <a:t>arbejdsmarkedsregulering</a:t>
            </a:r>
          </a:p>
        </p:txBody>
      </p:sp>
      <p:sp>
        <p:nvSpPr>
          <p:cNvPr id="4" name="Oval 3"/>
          <p:cNvSpPr/>
          <p:nvPr/>
        </p:nvSpPr>
        <p:spPr>
          <a:xfrm>
            <a:off x="-222088" y="3808143"/>
            <a:ext cx="7920880" cy="114012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281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da-DK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da-DK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0D597B0-6C13-44D5-9576-4EEA37F3A55B}" type="slidenum">
              <a:rPr lang="da-DK" altLang="da-DK" smtClean="0"/>
              <a:pPr eaLnBrk="1" hangingPunct="1"/>
              <a:t>7</a:t>
            </a:fld>
            <a:endParaRPr lang="da-DK" altLang="da-DK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574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46398" y="501774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FF0000"/>
                </a:solidFill>
              </a:rPr>
              <a:t>Louis Pio (1841 - 1894) </a:t>
            </a:r>
          </a:p>
        </p:txBody>
      </p:sp>
    </p:spTree>
    <p:extLst>
      <p:ext uri="{BB962C8B-B14F-4D97-AF65-F5344CB8AC3E}">
        <p14:creationId xmlns:p14="http://schemas.microsoft.com/office/powerpoint/2010/main" val="1656329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da-DK" sz="2800" b="1" dirty="0"/>
              <a:t>Det begynder i fagbevægelsen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129308"/>
            <a:ext cx="7993062" cy="4020344"/>
          </a:xfrm>
        </p:spPr>
        <p:txBody>
          <a:bodyPr>
            <a:normAutofit/>
          </a:bodyPr>
          <a:lstStyle/>
          <a:p>
            <a:r>
              <a:rPr lang="da-DK" altLang="da-DK" sz="2400" dirty="0"/>
              <a:t>Arbejderbevægelsen startede som en faglig og politisk enhed (Louis Pio): </a:t>
            </a:r>
            <a:r>
              <a:rPr lang="da-DK" altLang="da-DK" sz="2400" dirty="0">
                <a:solidFill>
                  <a:srgbClr val="CC0000"/>
                </a:solidFill>
              </a:rPr>
              <a:t>1. Internationale </a:t>
            </a:r>
            <a:r>
              <a:rPr lang="da-DK" altLang="da-DK" sz="2400" dirty="0"/>
              <a:t>1871</a:t>
            </a:r>
          </a:p>
          <a:p>
            <a:pPr marL="0" indent="0">
              <a:buNone/>
            </a:pPr>
            <a:endParaRPr lang="da-DK" altLang="da-DK" sz="1200" dirty="0"/>
          </a:p>
          <a:p>
            <a:r>
              <a:rPr lang="da-DK" altLang="da-DK" sz="2400" dirty="0">
                <a:solidFill>
                  <a:srgbClr val="CC0000"/>
                </a:solidFill>
              </a:rPr>
              <a:t>Fagbevægelse og parti formelt adskilt i 1878</a:t>
            </a:r>
            <a:r>
              <a:rPr lang="da-DK" altLang="da-DK" sz="2400" dirty="0"/>
              <a:t>; men samarbejde (frem til 2003)</a:t>
            </a:r>
            <a:endParaRPr lang="da-DK" altLang="da-DK" sz="2400" dirty="0">
              <a:solidFill>
                <a:srgbClr val="CC0000"/>
              </a:solidFill>
            </a:endParaRPr>
          </a:p>
          <a:p>
            <a:endParaRPr lang="da-DK" altLang="da-DK" sz="1200" dirty="0"/>
          </a:p>
          <a:p>
            <a:r>
              <a:rPr lang="da-DK" altLang="da-DK" sz="2400" dirty="0"/>
              <a:t>Benyttede strategien ‘omgangsskruen’ i 1870’erne – fik </a:t>
            </a:r>
            <a:r>
              <a:rPr lang="da-DK" altLang="da-DK" sz="2400" dirty="0">
                <a:solidFill>
                  <a:srgbClr val="0070C0"/>
                </a:solidFill>
              </a:rPr>
              <a:t>arbejdsgiverne til at organisere sig som modtræk</a:t>
            </a:r>
          </a:p>
          <a:p>
            <a:endParaRPr lang="da-DK" altLang="da-DK" sz="1200" dirty="0"/>
          </a:p>
          <a:p>
            <a:r>
              <a:rPr lang="da-DK" altLang="da-DK" sz="2400" dirty="0"/>
              <a:t>Mod landsdækkende organisering i 1890´erne</a:t>
            </a:r>
            <a:endParaRPr lang="en-US" altLang="da-DK" sz="2400" dirty="0"/>
          </a:p>
        </p:txBody>
      </p:sp>
    </p:spTree>
    <p:extLst>
      <p:ext uri="{BB962C8B-B14F-4D97-AF65-F5344CB8AC3E}">
        <p14:creationId xmlns:p14="http://schemas.microsoft.com/office/powerpoint/2010/main" val="24818536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00113" y="251355"/>
            <a:ext cx="7783512" cy="746126"/>
          </a:xfrm>
        </p:spPr>
        <p:txBody>
          <a:bodyPr>
            <a:normAutofit fontScale="90000"/>
          </a:bodyPr>
          <a:lstStyle/>
          <a:p>
            <a:r>
              <a:rPr lang="da-DK" altLang="da-DK" b="1" dirty="0" err="1"/>
              <a:t>Septemberforliget</a:t>
            </a:r>
            <a:r>
              <a:rPr lang="da-DK" altLang="da-DK" b="1" dirty="0"/>
              <a:t> 1899 - Verdens første hovedaftale: Arbejdsmarkedets ‘grundlov’</a:t>
            </a:r>
            <a:endParaRPr lang="en-US" altLang="da-DK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" y="1297328"/>
            <a:ext cx="9144001" cy="4080330"/>
          </a:xfrm>
        </p:spPr>
        <p:txBody>
          <a:bodyPr>
            <a:normAutofit/>
          </a:bodyPr>
          <a:lstStyle/>
          <a:p>
            <a:endParaRPr lang="da-DK" altLang="da-DK" sz="1100" dirty="0">
              <a:solidFill>
                <a:srgbClr val="CC0000"/>
              </a:solidFill>
            </a:endParaRPr>
          </a:p>
          <a:p>
            <a:r>
              <a:rPr lang="da-DK" altLang="da-DK" sz="2000" dirty="0">
                <a:solidFill>
                  <a:srgbClr val="CC0000"/>
                </a:solidFill>
              </a:rPr>
              <a:t>100 dages arbejdskamp i 1899</a:t>
            </a:r>
          </a:p>
          <a:p>
            <a:pPr marL="0" indent="0">
              <a:buNone/>
            </a:pPr>
            <a:endParaRPr lang="da-DK" altLang="da-DK" sz="1100" dirty="0"/>
          </a:p>
          <a:p>
            <a:r>
              <a:rPr lang="da-DK" altLang="da-DK" sz="2000" dirty="0">
                <a:solidFill>
                  <a:srgbClr val="CC0000"/>
                </a:solidFill>
              </a:rPr>
              <a:t>Forlig September 1899:</a:t>
            </a:r>
            <a:endParaRPr lang="da-DK" altLang="da-DK" sz="1050" dirty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a-DK" altLang="da-DK" sz="2000" dirty="0"/>
              <a:t>    - gensidig anerkendelse af organisationerne</a:t>
            </a:r>
          </a:p>
          <a:p>
            <a:pPr>
              <a:buFont typeface="Wingdings" pitchFamily="2" charset="2"/>
              <a:buNone/>
            </a:pPr>
            <a:r>
              <a:rPr lang="da-DK" altLang="da-DK" sz="2000" dirty="0"/>
              <a:t>    - kollektive overenskomster</a:t>
            </a:r>
          </a:p>
          <a:p>
            <a:pPr>
              <a:buFont typeface="Wingdings" pitchFamily="2" charset="2"/>
              <a:buNone/>
            </a:pPr>
            <a:r>
              <a:rPr lang="da-DK" altLang="da-DK" sz="2000" dirty="0"/>
              <a:t>    - fredspligt</a:t>
            </a:r>
          </a:p>
          <a:p>
            <a:pPr>
              <a:buFont typeface="Wingdings" pitchFamily="2" charset="2"/>
              <a:buNone/>
            </a:pPr>
            <a:r>
              <a:rPr lang="da-DK" altLang="da-DK" sz="2000" dirty="0"/>
              <a:t>    - § 4: Arbejdsgivernes ret til at lede og </a:t>
            </a:r>
          </a:p>
          <a:p>
            <a:pPr>
              <a:buFont typeface="Wingdings" pitchFamily="2" charset="2"/>
              <a:buNone/>
            </a:pPr>
            <a:r>
              <a:rPr lang="da-DK" altLang="da-DK" sz="2000" dirty="0"/>
              <a:t>	fordele arbejdet og ret til at anvende </a:t>
            </a:r>
          </a:p>
          <a:p>
            <a:pPr>
              <a:buFont typeface="Wingdings" pitchFamily="2" charset="2"/>
              <a:buNone/>
            </a:pPr>
            <a:r>
              <a:rPr lang="da-DK" altLang="da-DK" sz="2000" dirty="0"/>
              <a:t>	”den efter eget skøn til enhver tid passende arbejdskraft”</a:t>
            </a:r>
          </a:p>
          <a:p>
            <a:pPr>
              <a:buFont typeface="Wingdings" pitchFamily="2" charset="2"/>
              <a:buNone/>
            </a:pPr>
            <a:r>
              <a:rPr lang="da-DK" altLang="da-DK" sz="2400" dirty="0"/>
              <a:t>    </a:t>
            </a:r>
          </a:p>
          <a:p>
            <a:pPr>
              <a:buFont typeface="Wingdings" pitchFamily="2" charset="2"/>
              <a:buNone/>
            </a:pPr>
            <a:endParaRPr lang="da-DK" altLang="da-DK" sz="2400" dirty="0"/>
          </a:p>
          <a:p>
            <a:endParaRPr lang="en-US" altLang="da-DK" sz="2400" dirty="0"/>
          </a:p>
        </p:txBody>
      </p:sp>
      <p:pic>
        <p:nvPicPr>
          <p:cNvPr id="2050" name="Picture 2" descr="https://www.arbejdermuseet.dk/wp-content/uploads/2017/10/F20080507052-780x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76" y="1006298"/>
            <a:ext cx="3202120" cy="21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822544" y="3171604"/>
            <a:ext cx="31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Arbejdsmændenes udflugt til Ulvedalene under lockouten i 1899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1914850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AU_DK_16_10_foto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AAU_DK_16_10_foto</Template>
  <TotalTime>17496</TotalTime>
  <Words>1514</Words>
  <Application>Microsoft Macintosh PowerPoint</Application>
  <PresentationFormat>Skærmshow (16:10)</PresentationFormat>
  <Paragraphs>227</Paragraphs>
  <Slides>31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AAU_DK_16_10_foto</vt:lpstr>
      <vt:lpstr>Dokument</vt:lpstr>
      <vt:lpstr>DEN DANSKE MODEL I DEN OFFENTLIGE SEKTOR  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Det begynder i fagbevægelsen</vt:lpstr>
      <vt:lpstr>Septemberforliget 1899 - Verdens første hovedaftale: Arbejdsmarkedets ‘grundlov’</vt:lpstr>
      <vt:lpstr>Staten leverer støtteben til modellen i 1910 </vt:lpstr>
      <vt:lpstr>Modellens forudsætninger</vt:lpstr>
      <vt:lpstr>PowerPoint-præsentation</vt:lpstr>
      <vt:lpstr>Hvorfor fik Septemberforliget ikke umiddelbart følger for det offentlige område?</vt:lpstr>
      <vt:lpstr>Modellens rejse til det offentlige område (1)</vt:lpstr>
      <vt:lpstr>Modellens rejse til det offentlige område (2)</vt:lpstr>
      <vt:lpstr>Modellens rejse til det offentlige område (3)</vt:lpstr>
      <vt:lpstr>Konklusioner – den danske model på det offentlige område</vt:lpstr>
      <vt:lpstr>PowerPoint-præsentation</vt:lpstr>
      <vt:lpstr>Relativt højt konfliktniveau (1)</vt:lpstr>
      <vt:lpstr>Relativt højt konfliktniveau (2)</vt:lpstr>
      <vt:lpstr>Den danske case i et nordisk perspektiv (1)</vt:lpstr>
      <vt:lpstr>Den danske case i et nordisk perspektiv (2)</vt:lpstr>
      <vt:lpstr>Resultater fra den komparative analyse</vt:lpstr>
      <vt:lpstr>PowerPoint-præsentation</vt:lpstr>
      <vt:lpstr>Anbefalinger (1) Hvorfor justeringer?</vt:lpstr>
      <vt:lpstr>Anbefalinger (2) – Forslag til justeringer </vt:lpstr>
      <vt:lpstr>Anbefalinger (3) – Forslag til justeringer </vt:lpstr>
      <vt:lpstr>Opsummering</vt:lpstr>
      <vt:lpstr>PowerPoint-præsentation</vt:lpstr>
      <vt:lpstr>Min nyeste forskning på området (måske til juleferien?) </vt:lpstr>
      <vt:lpstr>Mere populære skriverier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Laust Høgedahl</dc:creator>
  <cp:lastModifiedBy>Finn Steen Baad</cp:lastModifiedBy>
  <cp:revision>126</cp:revision>
  <dcterms:created xsi:type="dcterms:W3CDTF">2016-10-26T07:12:51Z</dcterms:created>
  <dcterms:modified xsi:type="dcterms:W3CDTF">2019-04-30T12:40:24Z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th</vt:lpwstr>
  </property>
  <property fmtid="{D5CDD505-2E9C-101B-9397-08002B2CF9AE}" pid="3" name="DL_AuthorInitials">
    <vt:lpwstr>th</vt:lpwstr>
  </property>
  <property fmtid="{D5CDD505-2E9C-101B-9397-08002B2CF9AE}" pid="4" name="fInit">
    <vt:lpwstr>th</vt:lpwstr>
  </property>
  <property fmtid="{D5CDD505-2E9C-101B-9397-08002B2CF9AE}" pid="5" name="fNavn">
    <vt:lpwstr>Tine Holst</vt:lpwstr>
  </property>
  <property fmtid="{D5CDD505-2E9C-101B-9397-08002B2CF9AE}" pid="6" name="fTitel">
    <vt:lpwstr>Vicesekretariatschef</vt:lpwstr>
  </property>
  <property fmtid="{D5CDD505-2E9C-101B-9397-08002B2CF9AE}" pid="7" name="fMobil">
    <vt:lpwstr/>
  </property>
  <property fmtid="{D5CDD505-2E9C-101B-9397-08002B2CF9AE}" pid="8" name="fLogo">
    <vt:lpwstr>http://www.exformatics.com/images/logo_new.jpg</vt:lpwstr>
  </property>
</Properties>
</file>